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c779f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89c779f8c7_0_0:notes"/>
          <p:cNvSpPr/>
          <p:nvPr>
            <p:ph idx="2" type="sldImg"/>
          </p:nvPr>
        </p:nvSpPr>
        <p:spPr>
          <a:xfrm>
            <a:off x="2143125" y="685800"/>
            <a:ext cx="25719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0fd7a006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0fd7a006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c2da415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c2da415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fd7a006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fd7a006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0fd7a006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0fd7a006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0fd7a006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0fd7a006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0fd7a006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0fd7a006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c2da4155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c2da4155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c2da415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c2da415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c2da4155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c2da415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c2da4155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c2da4155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0fd7a00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0fd7a00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c2da4155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c2da4155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2da4155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2da4155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d7a0069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d7a0069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fd7a006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fd7a006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0fd7a0069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0fd7a0069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fd7a006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fd7a006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fd7a0069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0fd7a0069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fd7a0069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0fd7a0069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fd7a006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fd7a006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0fd7a0069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0fd7a0069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0fd7a006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0fd7a006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2b8e2bc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2b8e2bc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2b8e2bc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2b8e2bc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2b8e2bc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2b8e2bc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2b8e2bc9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2b8e2bc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2b8e2bc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2b8e2bc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c2da415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c2da415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c2da4155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c2da4155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c2da4155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c2da4155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c2da4155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c2da4155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2b8e2bc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2b8e2bc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c779f8c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89c779f8c7_0_184:notes"/>
          <p:cNvSpPr/>
          <p:nvPr>
            <p:ph idx="2" type="sldImg"/>
          </p:nvPr>
        </p:nvSpPr>
        <p:spPr>
          <a:xfrm>
            <a:off x="2143125" y="685800"/>
            <a:ext cx="25719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0fd7a0069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0fd7a006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c2da415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c2da415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9dcc62e80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9dcc62e80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9c779f8c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9c779f8c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9c779f8c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9c779f8c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e8d8235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e8d8235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0fd7a006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0fd7a006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0fd7a006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0fd7a00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15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5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709160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0" y="0"/>
            <a:ext cx="9144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20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5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tormsinbrewing/Covid-19-Predictor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UCSD-AI4H/COVID-CT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i.org/10.1016/S1473-3099(20)30120-1" TargetMode="External"/><Relationship Id="rId4" Type="http://schemas.openxmlformats.org/officeDocument/2006/relationships/hyperlink" Target="https://doi.org/10.1101/2020.02.23.20026930" TargetMode="External"/><Relationship Id="rId5" Type="http://schemas.openxmlformats.org/officeDocument/2006/relationships/hyperlink" Target="https://doi.org/10.1101/2020.02.14.20023028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i.org/10.1101/2020.03.20.20039834" TargetMode="External"/><Relationship Id="rId4" Type="http://schemas.openxmlformats.org/officeDocument/2006/relationships/hyperlink" Target="https://doi.org/10.1101/2020.03.19.20039099" TargetMode="External"/><Relationship Id="rId5" Type="http://schemas.openxmlformats.org/officeDocument/2006/relationships/hyperlink" Target="https://doi.org/10.1101/2020.04.08.20057679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1106550" y="93375"/>
            <a:ext cx="6930900" cy="29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109350" y="3137725"/>
            <a:ext cx="89253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COVID -19 Predictor using End-to-End AIOps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Nishkarsh Raj(500060720)         Karan Nautiyal(500060911)        Megha Rawat(500059999)         Rishabh Negi (500060227)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Guidance of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Hitesh Kumar Sharma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/>
        </p:nvSpPr>
        <p:spPr>
          <a:xfrm>
            <a:off x="-40200" y="301375"/>
            <a:ext cx="9144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progress</a:t>
            </a:r>
            <a:endParaRPr sz="3300"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1075600" y="1032300"/>
            <a:ext cx="6700500" cy="36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Log :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about a reliable and up-to-date data source for Covid-19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GitHub repository to collaborate in a distributed environment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.gitignore file to ignore python executables and dependencies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.dockerignore file to optimize the production level Docker build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pipeline to generate a machine learning model using pytorch which is serialized with pickle.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metric evaluation code to find accuracy, specificity and Area under ROC of the model. 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predictor function that takes URL/local image as input and generates prediction of Covid19  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Cont...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731750" y="1183000"/>
            <a:ext cx="6739200" cy="21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   Migrate the predictor function into Seldon framework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9.    Create an optimized docker image of the Seldon workflow of the model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10.   Expose REST Endpoints of the model with Docker and Kubernetes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11.   Host a Model storage server with Verta AI’s ModelDB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12.   Log and Register Models in Mlflow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13.   Serve gRPC endpoints in MLflow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78325" y="450599"/>
            <a:ext cx="8592900" cy="43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 of Sprint I (Sprint Review)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b="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the project on GitHub - 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https://github.com/stormsinbrewing/Covid-19-Predictor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</a:t>
            </a:r>
            <a:endParaRPr sz="1600"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938" y="1335625"/>
            <a:ext cx="5855675" cy="3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223620" y="460725"/>
            <a:ext cx="84555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2.      Create Pipeline in Jupyter Notebook to create a machine learning model with Pytorch library and pickle serialization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950" y="1174700"/>
            <a:ext cx="6342100" cy="3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158725" y="281274"/>
            <a:ext cx="8592900" cy="47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0" y="428700"/>
            <a:ext cx="8167525" cy="3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3.   Download the dataset from </a:t>
            </a:r>
            <a:r>
              <a:rPr lang="en" sz="16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https://github.com/UCSD-AI4H/COVID-CT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/>
          </a:p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975" y="779425"/>
            <a:ext cx="6616150" cy="3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40747" y="460725"/>
            <a:ext cx="77526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4.    Write a model evaluation function in python to derive accuracy, specificity and AREA under ROC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00" y="855625"/>
            <a:ext cx="5324525" cy="40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00" y="290550"/>
            <a:ext cx="7310050" cy="40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511121" y="460725"/>
            <a:ext cx="76353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5.  Write a Predictor function that takes an image of CT scan of the chest and predicts whether you are Covid positive or not based on the model created.</a:t>
            </a:r>
            <a:endParaRPr sz="1600"/>
          </a:p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075" y="1096850"/>
            <a:ext cx="6016724" cy="35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158697" y="460725"/>
            <a:ext cx="85929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6.   Migrate the predictor code to Seldon Framework to support REST and gRPC calls.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25" y="786400"/>
            <a:ext cx="6602925" cy="3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743847" y="450525"/>
            <a:ext cx="16563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92200" y="1797500"/>
            <a:ext cx="8559600" cy="210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COVID-19 situation was declared as a pandemic by WHO as it was spreaded across the world.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India on the second rise of covid cases the burden on frontline workers has been greater than ever.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intends to offload the testing load from the medical workers.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62046" y="460725"/>
            <a:ext cx="81891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7. 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Build a base docker image for Seldon functionality</a:t>
            </a:r>
            <a:endParaRPr sz="1600"/>
          </a:p>
        </p:txBody>
      </p:sp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75" y="792300"/>
            <a:ext cx="6804749" cy="35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244397" y="460725"/>
            <a:ext cx="85071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8.  Create a seldon image using S2I functionality</a:t>
            </a:r>
            <a:endParaRPr sz="1600"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125" y="859725"/>
            <a:ext cx="6567525" cy="36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9.    Expose REST Endpoints using Docker on local server with Seldon</a:t>
            </a:r>
            <a:endParaRPr sz="1600"/>
          </a:p>
        </p:txBody>
      </p:sp>
      <p:sp>
        <p:nvSpPr>
          <p:cNvPr id="237" name="Google Shape;237;p42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450" y="951075"/>
            <a:ext cx="6220649" cy="34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25" y="589025"/>
            <a:ext cx="7462725" cy="3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460600"/>
            <a:ext cx="7360925" cy="35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25" y="457900"/>
            <a:ext cx="6844050" cy="38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1314450" y="393200"/>
            <a:ext cx="6802500" cy="381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dk1"/>
                </a:solidFill>
              </a:rPr>
              <a:t>     10.   Host ModelDB on a local server for Model storage.</a:t>
            </a:r>
            <a:endParaRPr b="0" sz="1600">
              <a:solidFill>
                <a:schemeClr val="dk1"/>
              </a:solidFill>
            </a:endParaRPr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063" y="832525"/>
            <a:ext cx="6731876" cy="32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idx="1" type="subTitle"/>
          </p:nvPr>
        </p:nvSpPr>
        <p:spPr>
          <a:xfrm>
            <a:off x="628650" y="502300"/>
            <a:ext cx="7086600" cy="37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75" y="558738"/>
            <a:ext cx="7086600" cy="361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00" y="333050"/>
            <a:ext cx="7640475" cy="3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>
            <p:ph idx="1" type="subTitle"/>
          </p:nvPr>
        </p:nvSpPr>
        <p:spPr>
          <a:xfrm>
            <a:off x="1314450" y="532425"/>
            <a:ext cx="6400800" cy="43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</a:endParaRPr>
          </a:p>
        </p:txBody>
      </p:sp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00" y="642250"/>
            <a:ext cx="6275300" cy="3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275350" y="281925"/>
            <a:ext cx="27213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39550" y="1694099"/>
            <a:ext cx="8592900" cy="22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was the impact of pandemic on the population?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Crowding at screening locations increase burden at an already overburdened medical system.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testing locations can expose healthy individuals to the virus.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create an AIOPs pipeline for deploying a containerized application that helps detect covid from medical scans of an individual.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00" y="471200"/>
            <a:ext cx="7728775" cy="34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670900"/>
            <a:ext cx="6352874" cy="3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11.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Log Model in Mlflow and serve gRPC endpoint</a:t>
            </a:r>
            <a:endParaRPr sz="1600"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175450" y="1278925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75" y="907950"/>
            <a:ext cx="6165800" cy="28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3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300" y="673125"/>
            <a:ext cx="6053800" cy="3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4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25" y="400050"/>
            <a:ext cx="6702600" cy="39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492475"/>
            <a:ext cx="6400800" cy="37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6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50" y="560738"/>
            <a:ext cx="5905175" cy="40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7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825" y="316450"/>
            <a:ext cx="6266325" cy="17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25" y="2175175"/>
            <a:ext cx="62663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ctrTitle"/>
          </p:nvPr>
        </p:nvSpPr>
        <p:spPr>
          <a:xfrm>
            <a:off x="628650" y="400050"/>
            <a:ext cx="7772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8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44075"/>
            <a:ext cx="6400800" cy="42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subTitle"/>
          </p:nvPr>
        </p:nvSpPr>
        <p:spPr>
          <a:xfrm>
            <a:off x="1314450" y="2228850"/>
            <a:ext cx="6400800" cy="27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875" y="224925"/>
            <a:ext cx="4280926" cy="4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1662750" y="306900"/>
            <a:ext cx="5838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-2286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285750" y="1190550"/>
            <a:ext cx="83112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time spent testing can be better utilized for attending to the patients.</a:t>
            </a:r>
            <a:endParaRPr b="0" sz="1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better to have an automated screening process before the testing to ensure only highly susceptible individuals arrive at physical testing locations.</a:t>
            </a:r>
            <a:endParaRPr b="0" sz="1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97074" y="4963439"/>
            <a:ext cx="154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181900" y="414600"/>
            <a:ext cx="8592900" cy="43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3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Dong, E., Du, H. &amp; Gardner, L. An interactive web-based dashboard to track COVID-19 in real time. Lancet Infect. Dis.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https://doi.org/10.1016/S1473-3099(20)30120-1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 Gozes, O. et al. Rapid AI development cycle for the coronavirus (COVID-19) pandemic: initial results for automated detection &amp; patient monitoring using deep learning CT image analysis. arXiv e-prints 2003, arXiv:2003.05037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 Song, Y. et al. Deep learning Enables Accurate Diagnosis of Novel Coronavirus (COVID-19) with CT images. medRxiv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https://doi.org/10.1101/2020.02.23.20026930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 Wang, S. et al. A deep learning algorithm using CT images to screen for CoronaVirus Disease (COVID-19). medRxiv,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https://doi.org/10.1101/2020.02.14.20023028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type="title"/>
          </p:nvPr>
        </p:nvSpPr>
        <p:spPr>
          <a:xfrm>
            <a:off x="3278397" y="460725"/>
            <a:ext cx="48192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</a:t>
            </a:r>
            <a:endParaRPr/>
          </a:p>
        </p:txBody>
      </p:sp>
      <p:sp>
        <p:nvSpPr>
          <p:cNvPr id="355" name="Google Shape;355;p61"/>
          <p:cNvSpPr txBox="1"/>
          <p:nvPr>
            <p:ph idx="1" type="body"/>
          </p:nvPr>
        </p:nvSpPr>
        <p:spPr>
          <a:xfrm>
            <a:off x="158725" y="1065775"/>
            <a:ext cx="8592900" cy="39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 Jin, C. et al. Development and evaluation of an AI system for COVID-19 diagnosis. medRxiv,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https://doi.org/10.1101/2020.03.20.20039834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 Punn, N. S. &amp; Agarwal, S. Automated diagnosis of COVID-19 with limited posteroanterior chest X-ray images using fine-tuned deep neural networks. arXiv:2004.11676 [cs, eess]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 Tostmann, A. et al. Strong associations and moderate predictive value of early symptoms for SARS-CoV-2 test positivity among healthcare workers, the Netherlands, March 2020. Eurosurveillance 25, 2000508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 Feng, C. et al. A novel triage tool of artificial intelligence assisted diagnosis aid system for suspected COVID-19 pneumonia in fever clinics. medRxiv,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https://doi.org/10.1101/2020.03.19.20039099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 Punn, N. S., Sonbhadra, S. K. &amp; Agarwal, S. COVID-19 Epidemic Analysis using Machine Learning and Deep Learning Algorithms. medRxiv, </a:t>
            </a:r>
            <a:r>
              <a:rPr b="0"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https://doi.org/10.1101/2020.04.08.20057679</a:t>
            </a: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(2020).</a:t>
            </a:r>
            <a:b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3999356" y="460724"/>
            <a:ext cx="11454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158724" y="1578102"/>
            <a:ext cx="8592900" cy="3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1734300" y="188700"/>
            <a:ext cx="56754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741400" y="1120525"/>
            <a:ext cx="8260500" cy="31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is to: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pre-screener before needing to visit the physical location for the RT-PCR test.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get a better understanding of the extent of the disease.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method to constantly develop new models and deploy them efficiently.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135475" y="591400"/>
            <a:ext cx="5541000" cy="42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uses public data set populated by Israel’s health ministry for training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pytorch based machine learning pipeline is created to build a two-classification model (Covid and Non-Covid) 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machine learning model is then serialized with cloud pickle.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predictor function is wrapped around the model to take images of CT scan as an input and return which class the image belongs to.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hosting the model’s predictor function publicly, we expose REST and gRPC endpoints by migrating the predictor function to the Seldon framework.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Containerized application wrapper is created with Docker and hosted publicly on managed Kubernetes.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storage is handled with an instance of the Verta AI’s ModelDB platform.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logging and registration of the model for endpoints in gRPC, Mlflow functionality support is added.</a:t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2" name="Google Shape;132;p26"/>
          <p:cNvSpPr txBox="1"/>
          <p:nvPr/>
        </p:nvSpPr>
        <p:spPr>
          <a:xfrm>
            <a:off x="2766750" y="85600"/>
            <a:ext cx="3610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451" y="784700"/>
            <a:ext cx="2850125" cy="4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1813650" y="203350"/>
            <a:ext cx="5516700" cy="5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SDLC - SCRUM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163800" y="941550"/>
            <a:ext cx="8816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entire project is divided into individual modules, based on their functionalities.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It’ll developed in isolation by the entire team, based on the priority of implementation using Git.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675" y="1959050"/>
            <a:ext cx="5960626" cy="286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173775" y="1392875"/>
            <a:ext cx="87516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Sensitivity: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test should be sensitive enough to not miss many positive cases as that defeats the purpose.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Specificity: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requires moderate specificity as someone with a false positive result can always go to a physical screening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Frequency: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frequency of updates should be as much as possible to ensure the model is relevant.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is trained with 60 epochs for image dataset size of 1000 images with 80% accuracy. We want to improve the accuracy with better training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2436000" y="303475"/>
            <a:ext cx="4272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Parameters</a:t>
            </a:r>
            <a:endParaRPr sz="3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50" y="405175"/>
            <a:ext cx="4973100" cy="44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